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4088" r:id="rId1"/>
  </p:sldMasterIdLst>
  <p:notesMasterIdLst>
    <p:notesMasterId r:id="rId17"/>
  </p:notesMasterIdLst>
  <p:sldIdLst>
    <p:sldId id="256" r:id="rId2"/>
    <p:sldId id="282" r:id="rId3"/>
    <p:sldId id="278" r:id="rId4"/>
    <p:sldId id="279" r:id="rId5"/>
    <p:sldId id="289" r:id="rId6"/>
    <p:sldId id="290" r:id="rId7"/>
    <p:sldId id="291" r:id="rId8"/>
    <p:sldId id="292" r:id="rId9"/>
    <p:sldId id="293" r:id="rId10"/>
    <p:sldId id="287" r:id="rId11"/>
    <p:sldId id="285" r:id="rId12"/>
    <p:sldId id="294" r:id="rId13"/>
    <p:sldId id="295" r:id="rId14"/>
    <p:sldId id="296" r:id="rId15"/>
    <p:sldId id="271" r:id="rId16"/>
  </p:sldIdLst>
  <p:sldSz cx="12192000" cy="6858000"/>
  <p:notesSz cx="6858000" cy="9144000"/>
  <p:defaultTextStyle>
    <a:defPPr>
      <a:defRPr lang="en-US"/>
    </a:defPPr>
    <a:lvl1pPr marL="0" algn="l" defTabSz="4571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4571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4571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4571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4571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4571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4571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4571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4571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300"/>
    <a:srgbClr val="379B9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2077"/>
    <p:restoredTop sz="86385"/>
  </p:normalViewPr>
  <p:slideViewPr>
    <p:cSldViewPr snapToGrid="0" snapToObjects="1">
      <p:cViewPr>
        <p:scale>
          <a:sx n="102" d="100"/>
          <a:sy n="102" d="100"/>
        </p:scale>
        <p:origin x="888" y="144"/>
      </p:cViewPr>
      <p:guideLst/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6" d="100"/>
          <a:sy n="86" d="100"/>
        </p:scale>
        <p:origin x="2416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BB2357-3D26-7342-9E2F-7F0631AD13A2}" type="datetimeFigureOut">
              <a:rPr lang="en-US" smtClean="0"/>
              <a:t>3/22/18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F138B2-AEC7-DC4B-835A-9EED5F6C91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7123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685800" rtl="1" eaLnBrk="1" latinLnBrk="0" hangingPunct="1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F138B2-AEC7-DC4B-835A-9EED5F6C915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5665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F138B2-AEC7-DC4B-835A-9EED5F6C915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7467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685800" rtl="1" eaLnBrk="1" latinLnBrk="0" hangingPunct="1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F138B2-AEC7-DC4B-835A-9EED5F6C915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9621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685800" rtl="1" eaLnBrk="1" latinLnBrk="0" hangingPunct="1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F138B2-AEC7-DC4B-835A-9EED5F6C915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02276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685800" rtl="1" eaLnBrk="1" latinLnBrk="0" hangingPunct="1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F138B2-AEC7-DC4B-835A-9EED5F6C915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9222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22363"/>
            <a:ext cx="103632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02766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8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smtClean="0"/>
              <a:t>3/21/18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55701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2" y="365126"/>
            <a:ext cx="2628900" cy="5811839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2" y="365126"/>
            <a:ext cx="7734300" cy="5811839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75119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7533A3-E952-EC4C-A679-33E5EC1017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3/21/18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07A2D1-5711-F84A-940E-7524C375F7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AA768-3513-E546-B809-75CC93669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DF1D23B-0D14-2A4F-BBE8-F1CEC2A73FA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41351" y="759460"/>
            <a:ext cx="4410711" cy="4196427"/>
          </a:xfrm>
          <a:prstGeom prst="rect">
            <a:avLst/>
          </a:prstGeom>
        </p:spPr>
      </p:pic>
      <p:sp>
        <p:nvSpPr>
          <p:cNvPr id="15" name="Title 14">
            <a:extLst>
              <a:ext uri="{FF2B5EF4-FFF2-40B4-BE49-F238E27FC236}">
                <a16:creationId xmlns:a16="http://schemas.microsoft.com/office/drawing/2014/main" id="{D04D3376-AA5F-654B-8017-B3F1BB2AAA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9222" y="1450977"/>
            <a:ext cx="6301740" cy="1325563"/>
          </a:xfrm>
          <a:prstGeom prst="rect">
            <a:avLst/>
          </a:prstGeom>
        </p:spPr>
        <p:txBody>
          <a:bodyPr/>
          <a:lstStyle>
            <a:lvl1pPr algn="r" rtl="1">
              <a:defRPr b="0" i="0">
                <a:latin typeface="Arial Hebrew" pitchFamily="2" charset="-79"/>
                <a:ea typeface="Verdana" panose="020B0604030504040204" pitchFamily="34" charset="0"/>
                <a:cs typeface="Arial Hebrew" pitchFamily="2" charset="-79"/>
              </a:defRPr>
            </a:lvl1pPr>
          </a:lstStyle>
          <a:p>
            <a:r>
              <a:rPr lang="he-IL" dirty="0"/>
              <a:t>לומדים למבחנים אחרת</a:t>
            </a:r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898DDCC-3E5D-CC47-9B60-A53BF07839E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6550577"/>
            <a:ext cx="11353800" cy="170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9036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365128"/>
            <a:ext cx="10515600" cy="1325563"/>
          </a:xfrm>
          <a:prstGeom prst="rect">
            <a:avLst/>
          </a:prstGeom>
        </p:spPr>
        <p:txBody>
          <a:bodyPr/>
          <a:lstStyle>
            <a:lvl1pPr algn="r" rtl="1">
              <a:defRPr>
                <a:cs typeface="+mn-cs"/>
              </a:defRPr>
            </a:lvl1pPr>
          </a:lstStyle>
          <a:p>
            <a:r>
              <a:rPr lang="he-IL" dirty="0"/>
              <a:t>דוגמא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/>
          <a:lstStyle>
            <a:lvl1pPr algn="r" rtl="1">
              <a:defRPr/>
            </a:lvl1pPr>
            <a:lvl2pPr algn="r" rtl="1">
              <a:defRPr/>
            </a:lvl2pPr>
            <a:lvl3pPr algn="r" rtl="1">
              <a:defRPr/>
            </a:lvl3pPr>
            <a:lvl4pPr algn="r" rtl="1">
              <a:defRPr/>
            </a:lvl4pPr>
            <a:lvl5pPr algn="r" rtl="1">
              <a:defRPr/>
            </a:lvl5pPr>
          </a:lstStyle>
          <a:p>
            <a:pPr lvl="0"/>
            <a:r>
              <a:rPr lang="he-IL" dirty="0"/>
              <a:t>טסט</a:t>
            </a:r>
            <a:endParaRPr lang="en-US" dirty="0"/>
          </a:p>
          <a:p>
            <a:pPr lvl="1"/>
            <a:r>
              <a:rPr lang="he-IL" dirty="0"/>
              <a:t>טסט</a:t>
            </a:r>
            <a:endParaRPr lang="en-US" dirty="0"/>
          </a:p>
          <a:p>
            <a:pPr lvl="2"/>
            <a:r>
              <a:rPr lang="he-IL" dirty="0"/>
              <a:t>טסט</a:t>
            </a:r>
            <a:endParaRPr lang="en-US" dirty="0"/>
          </a:p>
          <a:p>
            <a:pPr lvl="3"/>
            <a:r>
              <a:rPr lang="he-IL" dirty="0"/>
              <a:t>טסט</a:t>
            </a:r>
            <a:endParaRPr lang="en-US" dirty="0"/>
          </a:p>
          <a:p>
            <a:pPr lvl="4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357160D-26A0-184A-92C0-07324B1B271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550577"/>
            <a:ext cx="11353800" cy="1708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8226FFA-AA8D-9943-AF28-C6E77AA9C93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410704" y="5959779"/>
            <a:ext cx="800595" cy="761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0761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1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25325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8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smtClean="0"/>
              <a:t>3/21/18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5624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8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2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2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3/21/18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75032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8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3/21/18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38736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3/21/18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71012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9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3/21/18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72138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9"/>
            <a:ext cx="6172200" cy="487362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3/21/18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36240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3/22/18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7169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89" r:id="rId1"/>
    <p:sldLayoutId id="2147484090" r:id="rId2"/>
    <p:sldLayoutId id="2147484091" r:id="rId3"/>
    <p:sldLayoutId id="2147484092" r:id="rId4"/>
    <p:sldLayoutId id="2147484093" r:id="rId5"/>
    <p:sldLayoutId id="2147484094" r:id="rId6"/>
    <p:sldLayoutId id="2147484095" r:id="rId7"/>
    <p:sldLayoutId id="2147484096" r:id="rId8"/>
    <p:sldLayoutId id="2147484097" r:id="rId9"/>
    <p:sldLayoutId id="2147484098" r:id="rId10"/>
    <p:sldLayoutId id="2147484099" r:id="rId11"/>
    <p:sldLayoutId id="2147484100" r:id="rId12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57385DC-83D7-DF45-80D2-08D775A0F39B}"/>
              </a:ext>
            </a:extLst>
          </p:cNvPr>
          <p:cNvSpPr txBox="1"/>
          <p:nvPr/>
        </p:nvSpPr>
        <p:spPr>
          <a:xfrm>
            <a:off x="9217562" y="1763485"/>
            <a:ext cx="184731" cy="3002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defTabSz="342891" rtl="1"/>
            <a:endParaRPr lang="en-US" sz="135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71B264-CDF1-AC4A-B1C1-75D754C9C4A4}"/>
              </a:ext>
            </a:extLst>
          </p:cNvPr>
          <p:cNvSpPr txBox="1"/>
          <p:nvPr/>
        </p:nvSpPr>
        <p:spPr>
          <a:xfrm>
            <a:off x="1571954" y="1824719"/>
            <a:ext cx="184731" cy="3002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defTabSz="342891" rtl="1"/>
            <a:endParaRPr lang="en-US" sz="1351" dirty="0"/>
          </a:p>
        </p:txBody>
      </p:sp>
    </p:spTree>
    <p:extLst>
      <p:ext uri="{BB962C8B-B14F-4D97-AF65-F5344CB8AC3E}">
        <p14:creationId xmlns:p14="http://schemas.microsoft.com/office/powerpoint/2010/main" val="11220100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6102E17F-D2AF-B84C-A044-F4AA4A9104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6196" y="137786"/>
            <a:ext cx="8407407" cy="6202015"/>
          </a:xfrm>
        </p:spPr>
      </p:pic>
    </p:spTree>
    <p:extLst>
      <p:ext uri="{BB962C8B-B14F-4D97-AF65-F5344CB8AC3E}">
        <p14:creationId xmlns:p14="http://schemas.microsoft.com/office/powerpoint/2010/main" val="6672488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6E458A-C74A-1B49-A698-7764C2303C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defTabSz="914377" rtl="1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he-IL" dirty="0"/>
              <a:t>הערך המוסף לילדים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59B367-14E1-8848-8DB7-BBAEB371C1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7995" y="1039660"/>
            <a:ext cx="11554216" cy="4339588"/>
          </a:xfrm>
        </p:spPr>
        <p:txBody>
          <a:bodyPr/>
          <a:lstStyle/>
          <a:p>
            <a:endParaRPr lang="he-IL" dirty="0"/>
          </a:p>
          <a:p>
            <a:r>
              <a:rPr lang="he-IL" dirty="0">
                <a:solidFill>
                  <a:srgbClr val="0070C0"/>
                </a:solidFill>
              </a:rPr>
              <a:t>לימוד חוויתי</a:t>
            </a:r>
            <a:r>
              <a:rPr lang="he-IL" dirty="0"/>
              <a:t>  - אינטראקטיבי המבוסס על הרצון של הילדים לאתגר את חבריהם</a:t>
            </a:r>
          </a:p>
          <a:p>
            <a:r>
              <a:rPr lang="he-IL" dirty="0" err="1">
                <a:solidFill>
                  <a:srgbClr val="0070C0"/>
                </a:solidFill>
              </a:rPr>
              <a:t>גיימיפיקציה</a:t>
            </a:r>
            <a:r>
              <a:rPr lang="he-IL" dirty="0">
                <a:solidFill>
                  <a:srgbClr val="0070C0"/>
                </a:solidFill>
              </a:rPr>
              <a:t> -  </a:t>
            </a:r>
            <a:r>
              <a:rPr lang="he-IL" dirty="0"/>
              <a:t> של הלימוד בדרכים יצירתיות </a:t>
            </a:r>
          </a:p>
          <a:p>
            <a:r>
              <a:rPr lang="he-IL" dirty="0">
                <a:solidFill>
                  <a:schemeClr val="accent1"/>
                </a:solidFill>
              </a:rPr>
              <a:t>שיתוף</a:t>
            </a:r>
            <a:r>
              <a:rPr lang="he-IL" dirty="0"/>
              <a:t> ("</a:t>
            </a:r>
            <a:r>
              <a:rPr lang="he-IL" dirty="0" err="1"/>
              <a:t>אינגייג'מנט</a:t>
            </a:r>
            <a:r>
              <a:rPr lang="he-IL" dirty="0"/>
              <a:t>") של התלמידים אחד עם השני ועם חומר הלימוד</a:t>
            </a:r>
            <a:endParaRPr lang="en-US" dirty="0"/>
          </a:p>
          <a:p>
            <a:r>
              <a:rPr lang="he-IL" dirty="0">
                <a:solidFill>
                  <a:schemeClr val="accent1"/>
                </a:solidFill>
              </a:rPr>
              <a:t>גיבוש כתתי</a:t>
            </a:r>
            <a:r>
              <a:rPr lang="he-IL" dirty="0"/>
              <a:t>  הכיתה כקבוצה מתגבשת ליחידה אחת בתחרות שכבתית על יצירת שאלות ופתרונן. </a:t>
            </a:r>
          </a:p>
          <a:p>
            <a:r>
              <a:rPr lang="he-IL" dirty="0">
                <a:solidFill>
                  <a:schemeClr val="accent1"/>
                </a:solidFill>
              </a:rPr>
              <a:t>כלי ביטוי עבור תלמידים אשר אינם פעילים מילולית בזמן השיעור  -  </a:t>
            </a:r>
            <a:r>
              <a:rPr lang="he-IL" dirty="0"/>
              <a:t>העלאת השאלות הינה  אנונימית ,רק המורה חשוף למידע</a:t>
            </a:r>
            <a:endParaRPr lang="en-US" dirty="0"/>
          </a:p>
          <a:p>
            <a:r>
              <a:rPr lang="he-IL" dirty="0"/>
              <a:t>שיקוף נוסף בידע של התלמידים מעבר לבחינה </a:t>
            </a:r>
            <a:r>
              <a:rPr lang="he-IL" dirty="0" err="1"/>
              <a:t>ה״מסורתית</a:t>
            </a:r>
            <a:r>
              <a:rPr lang="he-IL" dirty="0"/>
              <a:t>״ ומתוך כך יכולת של התלמידים   ״לצבור נקודות זכות״ בציון  </a:t>
            </a:r>
          </a:p>
          <a:p>
            <a:r>
              <a:rPr lang="he-IL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79772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6E458A-C74A-1B49-A698-7764C2303C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defTabSz="914377" rtl="1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he-IL" dirty="0"/>
              <a:t>הערך המוסף למורים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59B367-14E1-8848-8DB7-BBAEB371C1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8175" y="1039660"/>
            <a:ext cx="10264036" cy="4339588"/>
          </a:xfrm>
        </p:spPr>
        <p:txBody>
          <a:bodyPr/>
          <a:lstStyle/>
          <a:p>
            <a:endParaRPr lang="he-IL" dirty="0"/>
          </a:p>
          <a:p>
            <a:r>
              <a:rPr lang="he-IL" dirty="0">
                <a:solidFill>
                  <a:srgbClr val="0070C0"/>
                </a:solidFill>
              </a:rPr>
              <a:t> </a:t>
            </a:r>
            <a:r>
              <a:rPr lang="en-US" dirty="0">
                <a:solidFill>
                  <a:srgbClr val="0070C0"/>
                </a:solidFill>
              </a:rPr>
              <a:t>LMS learning management system</a:t>
            </a:r>
            <a:r>
              <a:rPr lang="he-IL" dirty="0"/>
              <a:t> </a:t>
            </a:r>
          </a:p>
          <a:p>
            <a:r>
              <a:rPr lang="he-IL" dirty="0">
                <a:solidFill>
                  <a:srgbClr val="0070C0"/>
                </a:solidFill>
              </a:rPr>
              <a:t>כלי הערכה למורה </a:t>
            </a:r>
            <a:r>
              <a:rPr lang="he-IL" dirty="0"/>
              <a:t>– </a:t>
            </a:r>
            <a:r>
              <a:rPr lang="en-US" dirty="0"/>
              <a:t>dashboard</a:t>
            </a:r>
            <a:r>
              <a:rPr lang="he-IL" dirty="0"/>
              <a:t> אשר מציג תמונת מצב לפני הבחינה אודות </a:t>
            </a:r>
          </a:p>
          <a:p>
            <a:pPr lvl="1"/>
            <a:r>
              <a:rPr lang="he-IL" dirty="0"/>
              <a:t>הרמה הלימודית של הכיתה </a:t>
            </a:r>
          </a:p>
          <a:p>
            <a:pPr lvl="1"/>
            <a:r>
              <a:rPr lang="he-IL" dirty="0"/>
              <a:t>רמה ההבנה של החומר </a:t>
            </a:r>
          </a:p>
          <a:p>
            <a:pPr lvl="1"/>
            <a:r>
              <a:rPr lang="he-IL" dirty="0"/>
              <a:t>רמת המעורבות של כל תלמיד </a:t>
            </a:r>
          </a:p>
          <a:p>
            <a:pPr lvl="1"/>
            <a:r>
              <a:rPr lang="he-IL" dirty="0"/>
              <a:t>פלטפורמה לניהול </a:t>
            </a:r>
            <a:r>
              <a:rPr lang="he-IL" dirty="0" err="1"/>
              <a:t>חומ</a:t>
            </a:r>
            <a:r>
              <a:rPr lang="he-IL" dirty="0"/>
              <a:t> </a:t>
            </a:r>
          </a:p>
          <a:p>
            <a:r>
              <a:rPr lang="he-IL" dirty="0">
                <a:solidFill>
                  <a:srgbClr val="0070C0"/>
                </a:solidFill>
              </a:rPr>
              <a:t>ציון משוקלל – </a:t>
            </a:r>
            <a:r>
              <a:rPr lang="he-IL" dirty="0"/>
              <a:t>היכולת לתת ציון לתלמיד על סמך פרמטרים נוספים לבחינה</a:t>
            </a:r>
          </a:p>
        </p:txBody>
      </p:sp>
    </p:spTree>
    <p:extLst>
      <p:ext uri="{BB962C8B-B14F-4D97-AF65-F5344CB8AC3E}">
        <p14:creationId xmlns:p14="http://schemas.microsoft.com/office/powerpoint/2010/main" val="34313703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6E458A-C74A-1B49-A698-7764C2303C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defTabSz="914377" rtl="1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he-IL" dirty="0"/>
              <a:t>החזון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59B367-14E1-8848-8DB7-BBAEB371C1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8175" y="1039660"/>
            <a:ext cx="10264036" cy="4339588"/>
          </a:xfrm>
        </p:spPr>
        <p:txBody>
          <a:bodyPr/>
          <a:lstStyle/>
          <a:p>
            <a:endParaRPr lang="he-IL" dirty="0"/>
          </a:p>
          <a:p>
            <a:endParaRPr lang="he-IL" dirty="0"/>
          </a:p>
          <a:p>
            <a:r>
              <a:rPr lang="he-IL" dirty="0">
                <a:solidFill>
                  <a:srgbClr val="0070C0"/>
                </a:solidFill>
              </a:rPr>
              <a:t>פלטפורמה לשיתוף ידע </a:t>
            </a:r>
          </a:p>
          <a:p>
            <a:r>
              <a:rPr lang="he-IL" dirty="0">
                <a:solidFill>
                  <a:srgbClr val="0070C0"/>
                </a:solidFill>
              </a:rPr>
              <a:t>בעזרת </a:t>
            </a:r>
            <a:r>
              <a:rPr lang="en-US" dirty="0">
                <a:solidFill>
                  <a:srgbClr val="0070C0"/>
                </a:solidFill>
              </a:rPr>
              <a:t>machine learning </a:t>
            </a:r>
            <a:r>
              <a:rPr lang="he-IL" dirty="0">
                <a:solidFill>
                  <a:srgbClr val="0070C0"/>
                </a:solidFill>
              </a:rPr>
              <a:t>– להיות מסוגלים לחזות בעזרת התפוקות של הכיתה, את רמת ההצלחה של כל תלמיד במקצוע מסוים </a:t>
            </a:r>
          </a:p>
          <a:p>
            <a:pPr marL="0" indent="0">
              <a:buNone/>
            </a:pPr>
            <a:r>
              <a:rPr lang="he-IL" dirty="0">
                <a:solidFill>
                  <a:srgbClr val="0070C0"/>
                </a:solidFill>
              </a:rPr>
              <a:t> 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506702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6E458A-C74A-1B49-A698-7764C2303C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defTabSz="914377" rtl="1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dirty="0"/>
              <a:t>Live Demo</a:t>
            </a:r>
            <a:r>
              <a:rPr lang="he-IL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99150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5129D-7CD9-2D4B-9B78-DEEE9DCC98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77349" y="1763485"/>
            <a:ext cx="2632578" cy="1553226"/>
          </a:xfrm>
        </p:spPr>
        <p:txBody>
          <a:bodyPr>
            <a:normAutofit/>
          </a:bodyPr>
          <a:lstStyle/>
          <a:p>
            <a:r>
              <a:rPr lang="he-IL" sz="4051" dirty="0"/>
              <a:t>תודה </a:t>
            </a:r>
            <a:r>
              <a:rPr lang="he-IL" sz="4051" dirty="0">
                <a:sym typeface="Wingdings" pitchFamily="2" charset="2"/>
              </a:rPr>
              <a:t> </a:t>
            </a:r>
            <a:r>
              <a:rPr lang="en-US" sz="4051" dirty="0"/>
              <a:t> ..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7385DC-83D7-DF45-80D2-08D775A0F39B}"/>
              </a:ext>
            </a:extLst>
          </p:cNvPr>
          <p:cNvSpPr txBox="1"/>
          <p:nvPr/>
        </p:nvSpPr>
        <p:spPr>
          <a:xfrm>
            <a:off x="9217562" y="1763485"/>
            <a:ext cx="184731" cy="3002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defTabSz="342891" rtl="1"/>
            <a:endParaRPr lang="en-US" sz="135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71B264-CDF1-AC4A-B1C1-75D754C9C4A4}"/>
              </a:ext>
            </a:extLst>
          </p:cNvPr>
          <p:cNvSpPr txBox="1"/>
          <p:nvPr/>
        </p:nvSpPr>
        <p:spPr>
          <a:xfrm>
            <a:off x="1571954" y="1824719"/>
            <a:ext cx="184731" cy="3002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defTabSz="342891" rtl="1"/>
            <a:endParaRPr lang="en-US" sz="1351" dirty="0"/>
          </a:p>
        </p:txBody>
      </p:sp>
    </p:spTree>
    <p:extLst>
      <p:ext uri="{BB962C8B-B14F-4D97-AF65-F5344CB8AC3E}">
        <p14:creationId xmlns:p14="http://schemas.microsoft.com/office/powerpoint/2010/main" val="36231403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E35144E-F94C-EF4A-81E8-CEA0FD8976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3368" y="1123933"/>
            <a:ext cx="1341869" cy="1361607"/>
          </a:xfrm>
          <a:prstGeom prst="ellipse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A442E54-4922-7240-AC65-26D49AF9EC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8592" y="1152482"/>
            <a:ext cx="1256995" cy="1240548"/>
          </a:xfrm>
          <a:prstGeom prst="ellipse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5CA0A5C-1478-1042-8BF9-7F51AA98C7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21291" y="3471090"/>
            <a:ext cx="1241768" cy="1330919"/>
          </a:xfrm>
          <a:prstGeom prst="ellipse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23137FF-2EAB-494F-A9F7-54E26EBBCE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02496" y="1137120"/>
            <a:ext cx="1314051" cy="1370037"/>
          </a:xfrm>
          <a:prstGeom prst="ellipse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AF84FC6-26F7-5D4C-A02A-0F8308AB88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60015" y="1147103"/>
            <a:ext cx="1240548" cy="1240548"/>
          </a:xfrm>
          <a:prstGeom prst="ellipse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F28396F-5603-4840-AE5F-88886DDE521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16549" y="3502263"/>
            <a:ext cx="1269153" cy="1265200"/>
          </a:xfrm>
          <a:prstGeom prst="ellipse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0BA08A0-60BB-E548-96C7-6C5FFCB3EC2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45588" y="3507619"/>
            <a:ext cx="1250813" cy="1246911"/>
          </a:xfrm>
          <a:prstGeom prst="ellipse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EDDB105-162A-7D46-9ADE-7F9AF77F0209}"/>
              </a:ext>
            </a:extLst>
          </p:cNvPr>
          <p:cNvSpPr txBox="1"/>
          <p:nvPr/>
        </p:nvSpPr>
        <p:spPr>
          <a:xfrm>
            <a:off x="1977857" y="2371451"/>
            <a:ext cx="943435" cy="300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342891" rtl="1"/>
            <a:r>
              <a:rPr lang="he-IL" sz="1351" dirty="0"/>
              <a:t>דניאל זנו</a:t>
            </a:r>
            <a:endParaRPr lang="en-US" sz="135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BAA8912-B9DC-154D-B6C1-78704A79BF3C}"/>
              </a:ext>
            </a:extLst>
          </p:cNvPr>
          <p:cNvSpPr txBox="1"/>
          <p:nvPr/>
        </p:nvSpPr>
        <p:spPr>
          <a:xfrm>
            <a:off x="4102581" y="2408600"/>
            <a:ext cx="1331783" cy="300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342891" rtl="1"/>
            <a:r>
              <a:rPr lang="he-IL" sz="1351" dirty="0"/>
              <a:t>רותם בן רובי</a:t>
            </a:r>
            <a:endParaRPr lang="en-US" sz="135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FBE50C4-74D7-764C-8807-D80591626653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17719"/>
          <a:stretch/>
        </p:blipFill>
        <p:spPr>
          <a:xfrm>
            <a:off x="4085582" y="2672088"/>
            <a:ext cx="1233087" cy="40874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E4761F7-8B6F-E042-BE49-D2FD1C5C29A3}"/>
              </a:ext>
            </a:extLst>
          </p:cNvPr>
          <p:cNvSpPr txBox="1"/>
          <p:nvPr/>
        </p:nvSpPr>
        <p:spPr>
          <a:xfrm>
            <a:off x="6705819" y="2438805"/>
            <a:ext cx="1019836" cy="300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342891" rtl="1"/>
            <a:r>
              <a:rPr lang="he-IL" sz="1351" dirty="0"/>
              <a:t>עדי ברדה</a:t>
            </a:r>
            <a:endParaRPr lang="en-US" sz="1351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D84E896-70BF-7F4F-AE99-5DB37A6EF51D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12599" b="26948"/>
          <a:stretch/>
        </p:blipFill>
        <p:spPr>
          <a:xfrm>
            <a:off x="6614532" y="2730580"/>
            <a:ext cx="1287827" cy="35347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C2BD010-3B1E-3944-9905-0E2D6BDA3F9C}"/>
              </a:ext>
            </a:extLst>
          </p:cNvPr>
          <p:cNvSpPr txBox="1"/>
          <p:nvPr/>
        </p:nvSpPr>
        <p:spPr>
          <a:xfrm>
            <a:off x="2872502" y="4777977"/>
            <a:ext cx="1387029" cy="300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342891" rtl="1"/>
            <a:r>
              <a:rPr lang="he-IL" sz="1351" dirty="0"/>
              <a:t>שלמה </a:t>
            </a:r>
            <a:r>
              <a:rPr lang="he-IL" sz="1351" dirty="0" err="1"/>
              <a:t>מורושן</a:t>
            </a:r>
            <a:endParaRPr lang="en-US" sz="135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08BE3B5-6C00-4146-BEEA-3C66173AC799}"/>
              </a:ext>
            </a:extLst>
          </p:cNvPr>
          <p:cNvSpPr txBox="1"/>
          <p:nvPr/>
        </p:nvSpPr>
        <p:spPr>
          <a:xfrm>
            <a:off x="8570488" y="2451836"/>
            <a:ext cx="1387029" cy="300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342891" rtl="1"/>
            <a:r>
              <a:rPr lang="he-IL" sz="1351" dirty="0"/>
              <a:t>חיים נחמני</a:t>
            </a:r>
            <a:endParaRPr lang="en-US" sz="1351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3B80B103-64E2-3D42-AFC7-7CB96E3DEDB2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t="4273" b="29262"/>
          <a:stretch/>
        </p:blipFill>
        <p:spPr>
          <a:xfrm>
            <a:off x="2938838" y="5082541"/>
            <a:ext cx="1254356" cy="30966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BCD9010-D684-0E42-AA41-14C0F9233A5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459628" y="5054560"/>
            <a:ext cx="1347805" cy="442379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2F9AEC4-485B-9040-B4FF-02D11F002424}"/>
              </a:ext>
            </a:extLst>
          </p:cNvPr>
          <p:cNvSpPr txBox="1"/>
          <p:nvPr/>
        </p:nvSpPr>
        <p:spPr>
          <a:xfrm>
            <a:off x="5292687" y="4754529"/>
            <a:ext cx="1716571" cy="300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342891" rtl="1"/>
            <a:r>
              <a:rPr lang="he-IL" sz="1351" dirty="0"/>
              <a:t>ורדה חלבי -</a:t>
            </a:r>
            <a:r>
              <a:rPr lang="he-IL" sz="1351" dirty="0" err="1"/>
              <a:t>סנרמן</a:t>
            </a:r>
            <a:endParaRPr lang="en-US" sz="1351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5110C90B-3E05-F641-BF82-35A4188309E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997113" y="2716516"/>
            <a:ext cx="824991" cy="561451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C410C17B-E869-0C42-9A44-F8A4CF3B0B12}"/>
              </a:ext>
            </a:extLst>
          </p:cNvPr>
          <p:cNvSpPr txBox="1"/>
          <p:nvPr/>
        </p:nvSpPr>
        <p:spPr>
          <a:xfrm>
            <a:off x="8042415" y="4736288"/>
            <a:ext cx="921096" cy="300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342891" rtl="1"/>
            <a:r>
              <a:rPr lang="he-IL" sz="1351" dirty="0"/>
              <a:t>ענת לוין </a:t>
            </a:r>
            <a:endParaRPr lang="en-US" sz="1351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59C612B2-5C57-FB41-A8AE-5CA422ABB9DE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t="16695"/>
          <a:stretch/>
        </p:blipFill>
        <p:spPr>
          <a:xfrm>
            <a:off x="7941191" y="5064688"/>
            <a:ext cx="1144508" cy="406952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A187B8AC-5DFE-954D-A488-CDD838791EEA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17719"/>
          <a:stretch/>
        </p:blipFill>
        <p:spPr>
          <a:xfrm>
            <a:off x="1833031" y="2661384"/>
            <a:ext cx="1233087" cy="408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9699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A2D085E-E33B-3649-99FF-8B0664371E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41912" y="552667"/>
            <a:ext cx="8324603" cy="5621997"/>
          </a:xfrm>
        </p:spPr>
      </p:pic>
    </p:spTree>
    <p:extLst>
      <p:ext uri="{BB962C8B-B14F-4D97-AF65-F5344CB8AC3E}">
        <p14:creationId xmlns:p14="http://schemas.microsoft.com/office/powerpoint/2010/main" val="12653390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46AD577-6A86-DF43-9A61-15B559654B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0497" y="1017096"/>
            <a:ext cx="7243331" cy="4671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1046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DE6513-369E-8048-89BC-40CC9B8FC1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8617" y="1017926"/>
            <a:ext cx="10515600" cy="4351339"/>
          </a:xfrm>
        </p:spPr>
        <p:txBody>
          <a:bodyPr/>
          <a:lstStyle/>
          <a:p>
            <a:pPr marL="0" indent="0">
              <a:buNone/>
            </a:pPr>
            <a:r>
              <a:rPr lang="he-IL" sz="4400" dirty="0">
                <a:solidFill>
                  <a:schemeClr val="tx2"/>
                </a:solidFill>
              </a:rPr>
              <a:t>אפליקציה שהיא </a:t>
            </a:r>
            <a:br>
              <a:rPr lang="he-IL" sz="4400" dirty="0">
                <a:solidFill>
                  <a:schemeClr val="tx2"/>
                </a:solidFill>
              </a:rPr>
            </a:br>
            <a:r>
              <a:rPr lang="he-IL" sz="4400" dirty="0">
                <a:solidFill>
                  <a:schemeClr val="tx2"/>
                </a:solidFill>
              </a:rPr>
              <a:t>מרחב כיתתי </a:t>
            </a:r>
            <a:br>
              <a:rPr lang="he-IL" sz="4400" dirty="0">
                <a:solidFill>
                  <a:schemeClr val="tx2"/>
                </a:solidFill>
              </a:rPr>
            </a:br>
            <a:r>
              <a:rPr lang="he-IL" sz="4400" dirty="0">
                <a:solidFill>
                  <a:schemeClr val="tx2"/>
                </a:solidFill>
              </a:rPr>
              <a:t>ללימוד לקראת בחינות</a:t>
            </a:r>
            <a:endParaRPr lang="en-US" sz="4400" dirty="0">
              <a:solidFill>
                <a:schemeClr val="tx2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882AA27-CFB6-4549-9053-C8ED28A677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383" y="135380"/>
            <a:ext cx="3658627" cy="647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1225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DE6513-369E-8048-89BC-40CC9B8FC1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8617" y="1017926"/>
            <a:ext cx="10515600" cy="4351339"/>
          </a:xfrm>
        </p:spPr>
        <p:txBody>
          <a:bodyPr/>
          <a:lstStyle/>
          <a:p>
            <a:pPr marL="0" indent="0">
              <a:buNone/>
            </a:pPr>
            <a:r>
              <a:rPr lang="he-IL" sz="4400" dirty="0">
                <a:solidFill>
                  <a:schemeClr val="tx2"/>
                </a:solidFill>
              </a:rPr>
              <a:t>תלמיד מעלה שאלה</a:t>
            </a:r>
            <a:endParaRPr lang="en-US" sz="4400" dirty="0">
              <a:solidFill>
                <a:schemeClr val="tx2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1D6506B-1B86-AA4A-9BAB-BE550DB70A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5453" y="2252676"/>
            <a:ext cx="702439" cy="80607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81737E7-4359-E34A-8910-45F9D18DD9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5892" y="2266848"/>
            <a:ext cx="704523" cy="79190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F405F1F-C526-2F42-9B88-573BCE4226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07968" y="2395399"/>
            <a:ext cx="732425" cy="75531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525B553-7B20-2A45-BACD-225AA5D4AB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9479" y="192791"/>
            <a:ext cx="3501514" cy="6189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2341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DE6513-369E-8048-89BC-40CC9B8FC1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8617" y="1017926"/>
            <a:ext cx="10515600" cy="4351339"/>
          </a:xfrm>
        </p:spPr>
        <p:txBody>
          <a:bodyPr/>
          <a:lstStyle/>
          <a:p>
            <a:r>
              <a:rPr lang="he-IL" sz="4400" dirty="0">
                <a:solidFill>
                  <a:schemeClr val="tx2"/>
                </a:solidFill>
              </a:rPr>
              <a:t>המורה מאשר את השאלה </a:t>
            </a:r>
          </a:p>
          <a:p>
            <a:r>
              <a:rPr lang="he-IL" sz="4400" dirty="0">
                <a:solidFill>
                  <a:schemeClr val="tx2"/>
                </a:solidFill>
              </a:rPr>
              <a:t>במידה ויש צורך בשיפור  - נפתח </a:t>
            </a:r>
          </a:p>
          <a:p>
            <a:pPr marL="0" indent="0">
              <a:buNone/>
            </a:pPr>
            <a:r>
              <a:rPr lang="he-IL" sz="4400" dirty="0">
                <a:solidFill>
                  <a:schemeClr val="tx2"/>
                </a:solidFill>
              </a:rPr>
              <a:t>דו שיח בין המורה לתלמיד</a:t>
            </a:r>
          </a:p>
          <a:p>
            <a:r>
              <a:rPr lang="he-IL" sz="4400" dirty="0">
                <a:solidFill>
                  <a:schemeClr val="tx2"/>
                </a:solidFill>
              </a:rPr>
              <a:t>במידה והשאלה מאושרת  - </a:t>
            </a:r>
          </a:p>
          <a:p>
            <a:pPr marL="0" indent="0">
              <a:buNone/>
            </a:pPr>
            <a:r>
              <a:rPr lang="he-IL" sz="4400" dirty="0">
                <a:solidFill>
                  <a:schemeClr val="tx2"/>
                </a:solidFill>
              </a:rPr>
              <a:t>נשלחת השאלה לכל התלמידים </a:t>
            </a:r>
          </a:p>
          <a:p>
            <a:pPr marL="0" indent="0">
              <a:buNone/>
            </a:pPr>
            <a:endParaRPr lang="he-IL" sz="4400" dirty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he-IL" sz="4400" dirty="0">
              <a:solidFill>
                <a:schemeClr val="tx2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B0E42B-FEFC-5847-B21D-885A36F9CE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719" y="145595"/>
            <a:ext cx="34798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6150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DE6513-369E-8048-89BC-40CC9B8FC1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8617" y="1017926"/>
            <a:ext cx="10515600" cy="4351339"/>
          </a:xfrm>
        </p:spPr>
        <p:txBody>
          <a:bodyPr/>
          <a:lstStyle/>
          <a:p>
            <a:pPr marL="0" indent="0">
              <a:buNone/>
            </a:pPr>
            <a:r>
              <a:rPr lang="he-IL" sz="4400" dirty="0">
                <a:solidFill>
                  <a:schemeClr val="tx2"/>
                </a:solidFill>
              </a:rPr>
              <a:t>תלמידי הכיתה מקבלים הודעה </a:t>
            </a:r>
          </a:p>
          <a:p>
            <a:pPr marL="0" indent="0">
              <a:buNone/>
            </a:pPr>
            <a:r>
              <a:rPr lang="he-IL" sz="4400" dirty="0">
                <a:solidFill>
                  <a:schemeClr val="tx2"/>
                </a:solidFill>
              </a:rPr>
              <a:t>שהתקבלה שאלה חדשה ...</a:t>
            </a:r>
            <a:endParaRPr lang="en-US" sz="4400" dirty="0">
              <a:solidFill>
                <a:schemeClr val="tx2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ADCABEC-7336-5541-80C2-04D5E215F0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815" y="107495"/>
            <a:ext cx="3581400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0877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DE6513-369E-8048-89BC-40CC9B8FC1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8617" y="1017926"/>
            <a:ext cx="10515600" cy="4351339"/>
          </a:xfrm>
        </p:spPr>
        <p:txBody>
          <a:bodyPr/>
          <a:lstStyle/>
          <a:p>
            <a:pPr marL="0" indent="0">
              <a:buNone/>
            </a:pPr>
            <a:r>
              <a:rPr lang="he-IL" sz="4400" dirty="0">
                <a:solidFill>
                  <a:schemeClr val="tx2"/>
                </a:solidFill>
              </a:rPr>
              <a:t>תלמיד אשר מצליח </a:t>
            </a:r>
          </a:p>
          <a:p>
            <a:pPr marL="0" indent="0">
              <a:buNone/>
            </a:pPr>
            <a:r>
              <a:rPr lang="he-IL" sz="4400" dirty="0">
                <a:solidFill>
                  <a:schemeClr val="tx2"/>
                </a:solidFill>
              </a:rPr>
              <a:t>בשאלות מקבל חיווי חיובי , </a:t>
            </a:r>
          </a:p>
          <a:p>
            <a:pPr marL="0" indent="0">
              <a:buNone/>
            </a:pPr>
            <a:r>
              <a:rPr lang="he-IL" sz="4400" dirty="0">
                <a:solidFill>
                  <a:schemeClr val="tx2"/>
                </a:solidFill>
              </a:rPr>
              <a:t>זוכה בכוכבים .. ולאחר מכן גביעים. </a:t>
            </a:r>
          </a:p>
          <a:p>
            <a:pPr marL="0" indent="0">
              <a:buNone/>
            </a:pPr>
            <a:endParaRPr lang="he-IL" sz="4400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he-IL" sz="4400" dirty="0">
                <a:solidFill>
                  <a:schemeClr val="tx2"/>
                </a:solidFill>
              </a:rPr>
              <a:t>הכוכבים משמשים לדירוג כיתתי</a:t>
            </a:r>
          </a:p>
          <a:p>
            <a:pPr marL="0" indent="0">
              <a:buNone/>
            </a:pPr>
            <a:r>
              <a:rPr lang="he-IL" sz="4400" dirty="0">
                <a:solidFill>
                  <a:schemeClr val="tx2"/>
                </a:solidFill>
              </a:rPr>
              <a:t>מול השכבה </a:t>
            </a:r>
            <a:endParaRPr lang="en-US" sz="4400" dirty="0">
              <a:solidFill>
                <a:schemeClr val="tx2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B3FADFA-DFC4-A34B-B774-3426D2449C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320"/>
          <a:stretch/>
        </p:blipFill>
        <p:spPr>
          <a:xfrm>
            <a:off x="526093" y="352590"/>
            <a:ext cx="3331923" cy="5929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2555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1636</TotalTime>
  <Words>247</Words>
  <Application>Microsoft Macintosh PowerPoint</Application>
  <PresentationFormat>Widescreen</PresentationFormat>
  <Paragraphs>53</Paragraphs>
  <Slides>15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Arial</vt:lpstr>
      <vt:lpstr>Arial Hebrew</vt:lpstr>
      <vt:lpstr>Calibri</vt:lpstr>
      <vt:lpstr>Calibri Light</vt:lpstr>
      <vt:lpstr>Verdana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הערך המוסף לילדים </vt:lpstr>
      <vt:lpstr>הערך המוסף למורים </vt:lpstr>
      <vt:lpstr>החזון </vt:lpstr>
      <vt:lpstr>Live Demo </vt:lpstr>
      <vt:lpstr>תודה   .. </vt:lpstr>
    </vt:vector>
  </TitlesOfParts>
  <Company/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WeLearn APP</dc:title>
  <dc:creator>Levin, Anat</dc:creator>
  <cp:lastModifiedBy>Levin, Anat</cp:lastModifiedBy>
  <cp:revision>55</cp:revision>
  <dcterms:created xsi:type="dcterms:W3CDTF">2018-03-21T08:42:49Z</dcterms:created>
  <dcterms:modified xsi:type="dcterms:W3CDTF">2018-03-22T11:59:23Z</dcterms:modified>
</cp:coreProperties>
</file>